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</p:sldIdLst>
  <p:sldSz cx="7556500" cy="10693400"/>
  <p:notesSz cx="7556500" cy="10693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F6D8"/>
    <a:srgbClr val="5CAE54"/>
    <a:srgbClr val="EBBF27"/>
    <a:srgbClr val="E7B0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8" d="100"/>
          <a:sy n="78" d="100"/>
        </p:scale>
        <p:origin x="-1536" y="-84"/>
      </p:cViewPr>
      <p:guideLst>
        <p:guide orient="horz" pos="5708"/>
        <p:guide pos="239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5000" cy="45000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4483" cy="5365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280268" y="0"/>
            <a:ext cx="3274483" cy="5365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570230" y="1336675"/>
            <a:ext cx="6416040" cy="360902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55650" y="5146199"/>
            <a:ext cx="6045200" cy="421052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10156874"/>
            <a:ext cx="3274483" cy="536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280268" y="10156874"/>
            <a:ext cx="3274483" cy="5365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 userDrawn="1"/>
        </p:nvSpPr>
        <p:spPr>
          <a:xfrm>
            <a:off x="4023995" y="10172065"/>
            <a:ext cx="2853690" cy="3073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1000">
                <a:solidFill>
                  <a:schemeClr val="bg1"/>
                </a:solidFill>
                <a:latin typeface="Bahnschrift SemiBold" panose="020B0502040204020203" charset="0"/>
                <a:cs typeface="Bahnschrift SemiBold" panose="020B0502040204020203" charset="0"/>
              </a:defRPr>
            </a:lvl1pPr>
          </a:lstStyle>
          <a:p>
            <a:r>
              <a:rPr lang="en-US">
                <a:sym typeface="+mn-ea"/>
              </a:rPr>
              <a:t>www.safetoe.net</a:t>
            </a:r>
            <a:endParaRPr lang="en-US"/>
          </a:p>
          <a:p>
            <a:r>
              <a:rPr lang="en-US" altLang="zh-CN" b="1">
                <a:sym typeface="+mn-ea"/>
              </a:rPr>
              <a:t>Start With Comfort, </a:t>
            </a:r>
            <a:r>
              <a:rPr lang="en-US" altLang="zh-CN" b="1">
                <a:sym typeface="+mn-ea"/>
              </a:rPr>
              <a:t>More Than Safety</a:t>
            </a:r>
            <a:endParaRPr lang="en-US"/>
          </a:p>
        </p:txBody>
      </p:sp>
      <p:sp>
        <p:nvSpPr>
          <p:cNvPr id="8" name="Holder 3"/>
          <p:cNvSpPr>
            <a:spLocks noGrp="1"/>
          </p:cNvSpPr>
          <p:nvPr>
            <p:ph type="body" idx="1"/>
          </p:nvPr>
        </p:nvSpPr>
        <p:spPr>
          <a:xfrm>
            <a:off x="725805" y="2459355"/>
            <a:ext cx="6151880" cy="274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9972002"/>
            <a:ext cx="7560309" cy="720090"/>
          </a:xfrm>
          <a:custGeom>
            <a:avLst/>
            <a:gdLst/>
            <a:ahLst/>
            <a:cxnLst/>
            <a:rect l="l" t="t" r="r" b="b"/>
            <a:pathLst>
              <a:path w="7560309" h="720090">
                <a:moveTo>
                  <a:pt x="0" y="720001"/>
                </a:moveTo>
                <a:lnTo>
                  <a:pt x="0" y="0"/>
                </a:lnTo>
                <a:lnTo>
                  <a:pt x="7560005" y="0"/>
                </a:lnTo>
                <a:lnTo>
                  <a:pt x="7560005" y="720001"/>
                </a:lnTo>
                <a:lnTo>
                  <a:pt x="0" y="720001"/>
                </a:lnTo>
                <a:close/>
              </a:path>
            </a:pathLst>
          </a:custGeom>
          <a:solidFill>
            <a:srgbClr val="F4BF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720001" y="10137737"/>
            <a:ext cx="1529994" cy="3408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0" y="0"/>
            <a:ext cx="7560310" cy="540000"/>
          </a:xfrm>
          <a:custGeom>
            <a:avLst/>
            <a:gdLst/>
            <a:ahLst/>
            <a:cxnLst/>
            <a:rect l="l" t="t" r="r" b="b"/>
            <a:pathLst>
              <a:path w="7560309" h="233045">
                <a:moveTo>
                  <a:pt x="7560005" y="0"/>
                </a:moveTo>
                <a:lnTo>
                  <a:pt x="0" y="0"/>
                </a:lnTo>
                <a:lnTo>
                  <a:pt x="0" y="232854"/>
                </a:lnTo>
                <a:lnTo>
                  <a:pt x="7560005" y="232854"/>
                </a:lnTo>
                <a:lnTo>
                  <a:pt x="7560005" y="0"/>
                </a:lnTo>
                <a:close/>
              </a:path>
            </a:pathLst>
          </a:custGeom>
          <a:solidFill>
            <a:srgbClr val="F4BF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231F20"/>
                </a:solidFill>
                <a:latin typeface="Bahnschrift Light SemiCondensed" panose="020B0502040204020203"/>
                <a:cs typeface="Bahnschrift Light SemiCondensed" panose="020B0502040204020203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231F20"/>
                </a:solidFill>
                <a:latin typeface="Bahnschrift Light SemiCondensed" panose="020B0502040204020203"/>
                <a:cs typeface="Bahnschrift Light SemiCondensed" panose="020B0502040204020203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9972002"/>
            <a:ext cx="7560309" cy="720090"/>
          </a:xfrm>
          <a:custGeom>
            <a:avLst/>
            <a:gdLst/>
            <a:ahLst/>
            <a:cxnLst/>
            <a:rect l="l" t="t" r="r" b="b"/>
            <a:pathLst>
              <a:path w="7560309" h="720090">
                <a:moveTo>
                  <a:pt x="0" y="720001"/>
                </a:moveTo>
                <a:lnTo>
                  <a:pt x="0" y="0"/>
                </a:lnTo>
                <a:lnTo>
                  <a:pt x="7560005" y="0"/>
                </a:lnTo>
                <a:lnTo>
                  <a:pt x="7560005" y="720001"/>
                </a:lnTo>
                <a:lnTo>
                  <a:pt x="0" y="720001"/>
                </a:lnTo>
                <a:close/>
              </a:path>
            </a:pathLst>
          </a:custGeom>
          <a:solidFill>
            <a:srgbClr val="F4BF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/>
        </p:nvSpPr>
        <p:spPr>
          <a:xfrm>
            <a:off x="720001" y="10137737"/>
            <a:ext cx="1529994" cy="3408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0" y="0"/>
            <a:ext cx="7560309" cy="233045"/>
          </a:xfrm>
          <a:custGeom>
            <a:avLst/>
            <a:gdLst/>
            <a:ahLst/>
            <a:cxnLst/>
            <a:rect l="l" t="t" r="r" b="b"/>
            <a:pathLst>
              <a:path w="7560309" h="233045">
                <a:moveTo>
                  <a:pt x="7560005" y="0"/>
                </a:moveTo>
                <a:lnTo>
                  <a:pt x="0" y="0"/>
                </a:lnTo>
                <a:lnTo>
                  <a:pt x="0" y="232854"/>
                </a:lnTo>
                <a:lnTo>
                  <a:pt x="7560005" y="232854"/>
                </a:lnTo>
                <a:lnTo>
                  <a:pt x="7560005" y="0"/>
                </a:lnTo>
                <a:close/>
              </a:path>
            </a:pathLst>
          </a:custGeom>
          <a:solidFill>
            <a:srgbClr val="F4BF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378142" y="9944862"/>
            <a:ext cx="1739455" cy="534670"/>
          </a:xfrm>
        </p:spPr>
        <p:txBody>
          <a:bodyPr/>
          <a:lstStyle/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/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heme" Target="../theme/theme1.xml"/><Relationship Id="rId8" Type="http://schemas.openxmlformats.org/officeDocument/2006/relationships/image" Target="../media/image3.png"/><Relationship Id="rId7" Type="http://schemas.openxmlformats.org/officeDocument/2006/relationships/image" Target="../media/image2.png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/>
          <p:nvPr userDrawn="1"/>
        </p:nvSpPr>
        <p:spPr>
          <a:xfrm>
            <a:off x="0" y="0"/>
            <a:ext cx="7560945" cy="1080770"/>
          </a:xfrm>
          <a:custGeom>
            <a:avLst/>
            <a:gdLst/>
            <a:ahLst/>
            <a:cxnLst/>
            <a:rect l="l" t="t" r="r" b="b"/>
            <a:pathLst>
              <a:path w="7776209" h="1305560">
                <a:moveTo>
                  <a:pt x="7776006" y="0"/>
                </a:moveTo>
                <a:lnTo>
                  <a:pt x="0" y="0"/>
                </a:lnTo>
                <a:lnTo>
                  <a:pt x="0" y="1305013"/>
                </a:lnTo>
                <a:lnTo>
                  <a:pt x="7776006" y="1305013"/>
                </a:lnTo>
                <a:lnTo>
                  <a:pt x="7776006" y="0"/>
                </a:lnTo>
                <a:close/>
              </a:path>
            </a:pathLst>
          </a:custGeom>
          <a:solidFill>
            <a:srgbClr val="D1D3D4"/>
          </a:solidFill>
        </p:spPr>
        <p:txBody>
          <a:bodyPr wrap="square" lIns="0" tIns="0" rIns="0" bIns="0" rtlCol="0"/>
          <a:p/>
        </p:txBody>
      </p:sp>
      <p:sp>
        <p:nvSpPr>
          <p:cNvPr id="19" name="bg object 19"/>
          <p:cNvSpPr/>
          <p:nvPr userDrawn="1"/>
        </p:nvSpPr>
        <p:spPr>
          <a:xfrm>
            <a:off x="725170" y="301625"/>
            <a:ext cx="1529715" cy="476885"/>
          </a:xfrm>
          <a:prstGeom prst="rect">
            <a:avLst/>
          </a:prstGeom>
          <a:blipFill rotWithShape="1"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p/>
        </p:txBody>
      </p:sp>
      <p:sp>
        <p:nvSpPr>
          <p:cNvPr id="16" name="bg object 16"/>
          <p:cNvSpPr/>
          <p:nvPr userDrawn="1"/>
        </p:nvSpPr>
        <p:spPr>
          <a:xfrm>
            <a:off x="0" y="9973945"/>
            <a:ext cx="7560309" cy="720090"/>
          </a:xfrm>
          <a:custGeom>
            <a:avLst/>
            <a:gdLst/>
            <a:ahLst/>
            <a:cxnLst/>
            <a:rect l="l" t="t" r="r" b="b"/>
            <a:pathLst>
              <a:path w="7560309" h="720090">
                <a:moveTo>
                  <a:pt x="0" y="720001"/>
                </a:moveTo>
                <a:lnTo>
                  <a:pt x="0" y="0"/>
                </a:lnTo>
                <a:lnTo>
                  <a:pt x="7560005" y="0"/>
                </a:lnTo>
                <a:lnTo>
                  <a:pt x="7560005" y="720001"/>
                </a:lnTo>
                <a:lnTo>
                  <a:pt x="0" y="720001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g object 17"/>
          <p:cNvSpPr/>
          <p:nvPr userDrawn="1"/>
        </p:nvSpPr>
        <p:spPr>
          <a:xfrm>
            <a:off x="725170" y="10115550"/>
            <a:ext cx="1129665" cy="363855"/>
          </a:xfrm>
          <a:prstGeom prst="rect">
            <a:avLst/>
          </a:prstGeom>
          <a:blipFill rotWithShape="1"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02626" y="1683671"/>
            <a:ext cx="6151247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231F20"/>
                </a:solidFill>
                <a:latin typeface="Bahnschrift Light SemiCondensed" panose="020B0502040204020203"/>
                <a:cs typeface="Bahnschrift Light SemiCondensed" panose="020B0502040204020203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25805" y="2904490"/>
            <a:ext cx="6151880" cy="274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023043" y="10188575"/>
            <a:ext cx="2853690" cy="3073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 sz="1000">
                <a:solidFill>
                  <a:schemeClr val="tx1"/>
                </a:solidFill>
                <a:latin typeface="Bahnschrift SemiBold" panose="020B0502040204020203" charset="0"/>
                <a:cs typeface="Bahnschrift SemiBold" panose="020B0502040204020203" charset="0"/>
              </a:defRPr>
            </a:lvl1pPr>
          </a:lstStyle>
          <a:p>
            <a:r>
              <a:rPr lang="en-US">
                <a:sym typeface="+mn-ea"/>
              </a:rPr>
              <a:t>www.safetoe.net</a:t>
            </a:r>
            <a:endParaRPr lang="en-US"/>
          </a:p>
          <a:p>
            <a:r>
              <a:rPr lang="en-US" altLang="zh-CN" b="1">
                <a:sym typeface="+mn-ea"/>
              </a:rPr>
              <a:t>Start With Comfort, </a:t>
            </a:r>
            <a:r>
              <a:rPr lang="en-US" altLang="zh-CN" b="1">
                <a:sym typeface="+mn-ea"/>
              </a:rPr>
              <a:t>More Than Safety</a:t>
            </a:r>
            <a:endParaRPr lang="en-US"/>
          </a:p>
        </p:txBody>
      </p:sp>
      <p:sp>
        <p:nvSpPr>
          <p:cNvPr id="12" name="object 12"/>
          <p:cNvSpPr/>
          <p:nvPr userDrawn="1"/>
        </p:nvSpPr>
        <p:spPr>
          <a:xfrm>
            <a:off x="3596881" y="231"/>
            <a:ext cx="3959999" cy="108304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00980" y="531495"/>
            <a:ext cx="1564640" cy="1511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n-US" sz="900" b="1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Colfax Thin" panose="020B0506000000020004"/>
              </a:rPr>
              <a:t>Safety Workwear</a:t>
            </a:r>
            <a:endParaRPr lang="en-US" sz="900" b="1" dirty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Colfax Thin" panose="020B0506000000020004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682625" y="1701800"/>
            <a:ext cx="6238875" cy="212979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p>
            <a:pPr marL="189865" indent="-171450" algn="l">
              <a:lnSpc>
                <a:spcPct val="140000"/>
              </a:lnSpc>
              <a:buFont typeface="Wingdings" panose="05000000000000000000" charset="0"/>
              <a:buChar char="l"/>
            </a:pP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Material : 80% Polyster &amp; 20% Cotton (Can Be Customized)</a:t>
            </a:r>
            <a:endParaRPr lang="en-US"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9865" indent="-171450" algn="l">
              <a:lnSpc>
                <a:spcPct val="140000"/>
              </a:lnSpc>
              <a:buFont typeface="Wingdings" panose="05000000000000000000" charset="0"/>
              <a:buChar char="l"/>
            </a:pP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Reflective Tape: 2 CM Width TC &amp; 5 CM Knitted Padding Cloth</a:t>
            </a:r>
            <a:endParaRPr lang="en-US"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9865" indent="-171450" algn="l">
              <a:lnSpc>
                <a:spcPct val="140000"/>
              </a:lnSpc>
              <a:buFont typeface="Wingdings" panose="05000000000000000000" charset="0"/>
              <a:buChar char="l"/>
            </a:pP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Closure : Adjustable Straps With Buckles</a:t>
            </a:r>
            <a:endParaRPr lang="en-US"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9865" indent="-171450" algn="l">
              <a:lnSpc>
                <a:spcPct val="140000"/>
              </a:lnSpc>
              <a:buFont typeface="Wingdings" panose="05000000000000000000" charset="0"/>
              <a:buChar char="l"/>
            </a:pP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Pocket: 1 Front Pocket &amp; 1 Back Pocket</a:t>
            </a:r>
            <a:endParaRPr lang="en-US"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415" indent="0" algn="l">
              <a:lnSpc>
                <a:spcPct val="140000"/>
              </a:lnSpc>
              <a:buFont typeface="Wingdings" panose="05000000000000000000" charset="0"/>
              <a:buNone/>
            </a:pP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                  2 Front Slanted Pocket &amp; </a:t>
            </a: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2 Accordin Pockets</a:t>
            </a:r>
            <a:endParaRPr lang="en-US"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9865" indent="-171450" algn="l">
              <a:lnSpc>
                <a:spcPct val="140000"/>
              </a:lnSpc>
              <a:buFont typeface="Wingdings" panose="05000000000000000000" charset="0"/>
              <a:buChar char="l"/>
            </a:pP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Color Available: Grey, Blue, Black etc</a:t>
            </a:r>
            <a:endParaRPr lang="en-US"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9865" indent="-171450" algn="l">
              <a:lnSpc>
                <a:spcPct val="140000"/>
              </a:lnSpc>
              <a:buFont typeface="Wingdings" panose="05000000000000000000" charset="0"/>
              <a:buChar char="l"/>
            </a:pP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Size : S,M,L,XL,XXL</a:t>
            </a:r>
            <a:endParaRPr lang="en-US"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9865" indent="-171450" algn="l">
              <a:lnSpc>
                <a:spcPct val="140000"/>
              </a:lnSpc>
              <a:buFont typeface="Wingdings" panose="05000000000000000000" charset="0"/>
              <a:buChar char="l"/>
            </a:pP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CE EN ISO 11612:2015</a:t>
            </a:r>
            <a:endParaRPr lang="en-US"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9865" indent="-171450" algn="l">
              <a:lnSpc>
                <a:spcPct val="140000"/>
              </a:lnSpc>
              <a:buFont typeface="Wingdings" panose="05000000000000000000" charset="0"/>
              <a:buChar char="l"/>
            </a:pP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CE EN ISO 1149:2008</a:t>
            </a:r>
            <a:endParaRPr lang="en-US"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  <a:p>
            <a:pPr marL="189865" indent="-171450" algn="l">
              <a:lnSpc>
                <a:spcPct val="140000"/>
              </a:lnSpc>
              <a:buFont typeface="Wingdings" panose="05000000000000000000" charset="0"/>
              <a:buChar char="l"/>
            </a:pPr>
            <a:r>
              <a:rPr lang="en-US" sz="9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 SemiCondensed" panose="020B0502040204020203"/>
                <a:sym typeface="+mn-ea"/>
              </a:rPr>
              <a:t>Application : Construction, Road &amp; Building Workers, Logistics &amp; Warehouse Workers, Mechanics, Factory Workshop, Traffice Police, Gas Station &amp; other General Purpose Workplaces etc</a:t>
            </a:r>
            <a:endParaRPr lang="en-US" sz="900" dirty="0">
              <a:solidFill>
                <a:srgbClr val="231F20"/>
              </a:solidFill>
              <a:latin typeface="微软雅黑" panose="020B0503020204020204" charset="-122"/>
              <a:ea typeface="微软雅黑" panose="020B0503020204020204" charset="-122"/>
              <a:cs typeface="Bahnschrift Light SemiCondensed" panose="020B0502040204020203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08355" y="1296670"/>
            <a:ext cx="4142105" cy="23050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p>
            <a:pPr algn="l"/>
            <a:r>
              <a:rPr lang="en-US" sz="1500" b="1" spc="-75" dirty="0">
                <a:latin typeface="微软雅黑" panose="020B0503020204020204" charset="-122"/>
                <a:ea typeface="微软雅黑" panose="020B0503020204020204" charset="-122"/>
                <a:cs typeface="Bahnschrift SemiBold" panose="020B0502040204020203" charset="0"/>
                <a:sym typeface="+mn-ea"/>
              </a:rPr>
              <a:t>G-3035 Safety Workwear (Bib Overalls)</a:t>
            </a:r>
            <a:endParaRPr lang="en-US" sz="1500" b="1" spc="-75" dirty="0">
              <a:latin typeface="微软雅黑" panose="020B0503020204020204" charset="-122"/>
              <a:ea typeface="微软雅黑" panose="020B0503020204020204" charset="-122"/>
              <a:cs typeface="Bahnschrift SemiBold" panose="020B0502040204020203" charset="0"/>
              <a:sym typeface="+mn-ea"/>
            </a:endParaRPr>
          </a:p>
        </p:txBody>
      </p:sp>
      <p:pic>
        <p:nvPicPr>
          <p:cNvPr id="7" name="图片 6" descr="图片2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28055" y="2286635"/>
            <a:ext cx="487680" cy="469265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682625" y="7416800"/>
            <a:ext cx="6357620" cy="2085340"/>
            <a:chOff x="12257" y="8420"/>
            <a:chExt cx="9607" cy="3284"/>
          </a:xfrm>
        </p:grpSpPr>
        <p:sp>
          <p:nvSpPr>
            <p:cNvPr id="9" name="object 2"/>
            <p:cNvSpPr txBox="1"/>
            <p:nvPr/>
          </p:nvSpPr>
          <p:spPr>
            <a:xfrm>
              <a:off x="12257" y="8420"/>
              <a:ext cx="4830" cy="3279"/>
            </a:xfrm>
            <a:prstGeom prst="rect">
              <a:avLst/>
            </a:prstGeom>
          </p:spPr>
          <p:txBody>
            <a:bodyPr vert="horz" wrap="square" lIns="0" tIns="53340" rIns="0" bIns="0" rtlCol="0">
              <a:spAutoFit/>
            </a:bodyPr>
            <a:p>
              <a:pPr marL="12700" algn="just">
                <a:lnSpc>
                  <a:spcPct val="100000"/>
                </a:lnSpc>
                <a:spcBef>
                  <a:spcPts val="420"/>
                </a:spcBef>
              </a:pPr>
              <a:r>
                <a:rPr lang="en-US" sz="1100" b="1" spc="-2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Users Instruction</a:t>
              </a:r>
              <a:r>
                <a:rPr sz="1100" b="1" spc="-2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</a:rPr>
                <a:t>:</a:t>
              </a:r>
              <a:endParaRPr sz="1100" b="1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endParaRPr>
            </a:p>
            <a:p>
              <a:pPr marL="12700" algn="just">
                <a:lnSpc>
                  <a:spcPct val="110000"/>
                </a:lnSpc>
                <a:spcBef>
                  <a:spcPts val="250"/>
                </a:spcBef>
              </a:pPr>
              <a:r>
                <a:rPr sz="700" b="1" spc="-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1.)</a:t>
              </a:r>
              <a:r>
                <a:rPr lang="en-US" sz="700" b="1" spc="-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 APROVED STANDARD</a:t>
              </a:r>
              <a:r>
                <a:rPr sz="70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：</a:t>
              </a:r>
              <a:endParaRPr sz="7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  <a:p>
              <a:pPr marL="12700" algn="just">
                <a:lnSpc>
                  <a:spcPct val="110000"/>
                </a:lnSpc>
                <a:spcBef>
                  <a:spcPts val="250"/>
                </a:spcBef>
              </a:pPr>
              <a:r>
                <a:rPr sz="70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The </a:t>
              </a:r>
              <a:r>
                <a:rPr lang="en-US" sz="70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workwear</a:t>
              </a:r>
              <a:r>
                <a:rPr sz="70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 meet the European regulation EU 2016/425 on personal protection against mechanical risks.</a:t>
              </a:r>
              <a:r>
                <a:rPr lang="en-US" sz="70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 </a:t>
              </a:r>
              <a:r>
                <a:rPr sz="70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They meet all relevant technical EN-standards EN</a:t>
              </a:r>
              <a:r>
                <a:rPr lang="en-US" sz="70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 ISO 20471.</a:t>
              </a:r>
              <a:endParaRPr sz="70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  <a:p>
              <a:pPr marL="12700" algn="just">
                <a:lnSpc>
                  <a:spcPct val="110000"/>
                </a:lnSpc>
                <a:spcBef>
                  <a:spcPts val="250"/>
                </a:spcBef>
              </a:pPr>
              <a:endParaRPr sz="650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  <a:p>
              <a:pPr marL="12700" algn="just">
                <a:lnSpc>
                  <a:spcPct val="110000"/>
                </a:lnSpc>
                <a:spcBef>
                  <a:spcPts val="250"/>
                </a:spcBef>
              </a:pPr>
              <a:r>
                <a:rPr lang="en-US" sz="700" b="1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2.) USER PRECAUTION: </a:t>
              </a:r>
              <a:endParaRPr sz="700" b="1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endParaRPr>
            </a:p>
            <a:p>
              <a:pPr marL="12700" algn="just">
                <a:lnSpc>
                  <a:spcPct val="90000"/>
                </a:lnSpc>
                <a:spcBef>
                  <a:spcPts val="250"/>
                </a:spcBef>
              </a:pPr>
              <a:r>
                <a:rPr sz="70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⚫ </a:t>
              </a:r>
              <a:r>
                <a:rPr sz="70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 </a:t>
              </a:r>
              <a:r>
                <a:rPr sz="70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Check before use if </a:t>
              </a:r>
              <a:r>
                <a:rPr lang="en-US" sz="70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the </a:t>
              </a:r>
              <a:r>
                <a:rPr lang="en-US" sz="70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workwear</a:t>
              </a:r>
              <a:r>
                <a:rPr sz="70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 do not show any defects. It is not recommended to use the </a:t>
              </a:r>
              <a:r>
                <a:rPr lang="en-US" sz="70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workwear</a:t>
              </a:r>
              <a:r>
                <a:rPr sz="70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 in the proximity of machines in operation. Do not use </a:t>
              </a:r>
              <a:r>
                <a:rPr lang="en-US" sz="70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the </a:t>
              </a:r>
              <a:r>
                <a:rPr lang="en-US" sz="70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workwear</a:t>
              </a:r>
              <a:r>
                <a:rPr sz="70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 that are dirty because of the risks of</a:t>
              </a:r>
              <a:r>
                <a:rPr lang="en-US" sz="70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 </a:t>
              </a:r>
              <a:r>
                <a:rPr sz="70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dermatitis. </a:t>
              </a:r>
              <a:endParaRPr sz="70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endParaRPr>
            </a:p>
            <a:p>
              <a:pPr marL="12700" algn="just">
                <a:lnSpc>
                  <a:spcPct val="90000"/>
                </a:lnSpc>
                <a:spcBef>
                  <a:spcPts val="250"/>
                </a:spcBef>
              </a:pPr>
              <a:endParaRPr sz="70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endParaRPr>
            </a:p>
            <a:p>
              <a:pPr marL="12700" algn="just">
                <a:lnSpc>
                  <a:spcPct val="90000"/>
                </a:lnSpc>
                <a:spcBef>
                  <a:spcPts val="250"/>
                </a:spcBef>
              </a:pPr>
              <a:r>
                <a:rPr sz="70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⚫ </a:t>
              </a:r>
              <a:r>
                <a:rPr sz="70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 </a:t>
              </a:r>
              <a:r>
                <a:rPr sz="70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Some </a:t>
              </a:r>
              <a:r>
                <a:rPr lang="en-US" sz="70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workwear</a:t>
              </a:r>
              <a:r>
                <a:rPr sz="70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 can contain products that may cause allergic reactions. By preference keep the </a:t>
              </a:r>
              <a:r>
                <a:rPr lang="en-US" sz="70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workweara</a:t>
              </a:r>
              <a:r>
                <a:rPr sz="70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 in a dry place inside the original packaging.</a:t>
              </a:r>
              <a:r>
                <a:rPr lang="en-US" sz="70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 </a:t>
              </a:r>
              <a:r>
                <a:rPr sz="70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Keep the </a:t>
              </a:r>
              <a:r>
                <a:rPr lang="en-US" sz="70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workwear</a:t>
              </a:r>
              <a:r>
                <a:rPr sz="70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 away from any heat source.</a:t>
              </a:r>
              <a:endParaRPr sz="70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endParaRPr>
            </a:p>
            <a:p>
              <a:pPr marL="12700" algn="just">
                <a:lnSpc>
                  <a:spcPct val="90000"/>
                </a:lnSpc>
                <a:spcBef>
                  <a:spcPts val="250"/>
                </a:spcBef>
              </a:pPr>
              <a:endParaRPr sz="70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endParaRPr>
            </a:p>
            <a:p>
              <a:pPr marL="12700" algn="just">
                <a:lnSpc>
                  <a:spcPct val="90000"/>
                </a:lnSpc>
                <a:spcBef>
                  <a:spcPts val="250"/>
                </a:spcBef>
              </a:pPr>
              <a:r>
                <a:rPr sz="70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⚫ </a:t>
              </a:r>
              <a:r>
                <a:rPr sz="70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 </a:t>
              </a:r>
              <a:r>
                <a:rPr sz="70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The </a:t>
              </a:r>
              <a:r>
                <a:rPr lang="en-US" sz="70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workwear</a:t>
              </a:r>
              <a:r>
                <a:rPr sz="70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 don't offer protection against chemical fluids.</a:t>
              </a:r>
              <a:endParaRPr sz="70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endParaRPr>
            </a:p>
          </p:txBody>
        </p:sp>
        <p:sp>
          <p:nvSpPr>
            <p:cNvPr id="11" name="object 2"/>
            <p:cNvSpPr txBox="1"/>
            <p:nvPr/>
          </p:nvSpPr>
          <p:spPr>
            <a:xfrm>
              <a:off x="17456" y="8547"/>
              <a:ext cx="4408" cy="3157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p>
              <a:pPr marL="12700" algn="just">
                <a:lnSpc>
                  <a:spcPct val="110000"/>
                </a:lnSpc>
                <a:spcBef>
                  <a:spcPts val="250"/>
                </a:spcBef>
              </a:pPr>
              <a:endParaRPr lang="en-US" sz="700" b="1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endParaRPr>
            </a:p>
            <a:p>
              <a:pPr marL="12700" algn="just">
                <a:lnSpc>
                  <a:spcPct val="110000"/>
                </a:lnSpc>
                <a:spcBef>
                  <a:spcPts val="250"/>
                </a:spcBef>
              </a:pPr>
              <a:r>
                <a:rPr lang="en-US" sz="700" b="1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3.) LIFESPAN</a:t>
              </a:r>
              <a:endParaRPr sz="700" b="1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endParaRPr>
            </a:p>
            <a:p>
              <a:pPr marL="12700" algn="just">
                <a:lnSpc>
                  <a:spcPct val="110000"/>
                </a:lnSpc>
                <a:spcBef>
                  <a:spcPts val="250"/>
                </a:spcBef>
              </a:pPr>
              <a:r>
                <a:rPr sz="70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The </a:t>
              </a:r>
              <a:r>
                <a:rPr lang="en-US" sz="70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workwear</a:t>
              </a:r>
              <a:r>
                <a:rPr lang="en-US" sz="70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 </a:t>
              </a:r>
              <a:r>
                <a:rPr sz="70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can be expected to remain in service for </a:t>
              </a:r>
              <a:r>
                <a:rPr lang="en-US" sz="70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5</a:t>
              </a:r>
              <a:r>
                <a:rPr sz="70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 years or more, </a:t>
              </a:r>
              <a:r>
                <a:rPr sz="70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when it is </a:t>
              </a:r>
              <a:r>
                <a:rPr lang="en-US" sz="70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in well stored condition</a:t>
              </a:r>
              <a:r>
                <a:rPr sz="70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.</a:t>
              </a:r>
              <a:endParaRPr sz="70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endParaRPr>
            </a:p>
            <a:p>
              <a:pPr marL="12700" algn="just">
                <a:lnSpc>
                  <a:spcPct val="110000"/>
                </a:lnSpc>
                <a:spcBef>
                  <a:spcPts val="250"/>
                </a:spcBef>
              </a:pPr>
              <a:endPara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endParaRPr>
            </a:p>
            <a:p>
              <a:pPr marL="12700" algn="just">
                <a:lnSpc>
                  <a:spcPct val="110000"/>
                </a:lnSpc>
                <a:spcBef>
                  <a:spcPts val="250"/>
                </a:spcBef>
              </a:pPr>
              <a:r>
                <a:rPr lang="en-US" sz="700" b="1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4.) </a:t>
              </a:r>
              <a:r>
                <a:rPr sz="700" b="1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CLEANING</a:t>
              </a:r>
              <a:endParaRPr sz="700" b="1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endParaRPr>
            </a:p>
            <a:p>
              <a:pPr marL="12700" algn="just">
                <a:lnSpc>
                  <a:spcPct val="110000"/>
                </a:lnSpc>
                <a:spcBef>
                  <a:spcPts val="250"/>
                </a:spcBef>
              </a:pPr>
              <a:r>
                <a:rPr sz="70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The </a:t>
              </a:r>
              <a:r>
                <a:rPr lang="en-US" sz="70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workwear</a:t>
              </a:r>
              <a:r>
                <a:rPr sz="70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 can be cleaned with a normal detergent at a maximum temperature of 40°C. After cleaning, the </a:t>
              </a:r>
              <a:r>
                <a:rPr lang="en-US" sz="70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workwear</a:t>
              </a:r>
              <a:r>
                <a:rPr sz="70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 generally keep their characteristics. Nevertheless, we cannot be held liable in case any safety properties are reduced.</a:t>
              </a:r>
              <a:endParaRPr sz="70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endParaRPr>
            </a:p>
            <a:p>
              <a:pPr marL="12700" algn="just">
                <a:lnSpc>
                  <a:spcPct val="90000"/>
                </a:lnSpc>
                <a:spcBef>
                  <a:spcPts val="250"/>
                </a:spcBef>
              </a:pPr>
              <a:endParaRPr sz="700" b="0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endParaRPr>
            </a:p>
            <a:p>
              <a:pPr marL="12700" algn="just">
                <a:lnSpc>
                  <a:spcPct val="110000"/>
                </a:lnSpc>
                <a:spcBef>
                  <a:spcPts val="250"/>
                </a:spcBef>
              </a:pPr>
              <a:r>
                <a:rPr lang="en-US" sz="700" b="1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5.) </a:t>
              </a:r>
              <a:r>
                <a:rPr sz="700" b="1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STORAGE</a:t>
              </a:r>
              <a:endParaRPr sz="700" b="1" spc="-15" dirty="0">
                <a:solidFill>
                  <a:srgbClr val="231F20"/>
                </a:solidFill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  <a:sym typeface="+mn-ea"/>
              </a:endParaRPr>
            </a:p>
            <a:p>
              <a:pPr marL="12700" algn="just">
                <a:lnSpc>
                  <a:spcPct val="110000"/>
                </a:lnSpc>
                <a:spcBef>
                  <a:spcPts val="250"/>
                </a:spcBef>
              </a:pPr>
              <a:r>
                <a:rPr sz="70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Store the </a:t>
              </a:r>
              <a:r>
                <a:rPr lang="en-US" sz="700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workwear</a:t>
              </a:r>
              <a:r>
                <a:rPr lang="en-US" sz="70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 </a:t>
              </a:r>
              <a:r>
                <a:rPr sz="700" spc="-15" dirty="0">
                  <a:solidFill>
                    <a:srgbClr val="231F20"/>
                  </a:solidFill>
                  <a:latin typeface="微软雅黑" panose="020B0503020204020204" charset="-122"/>
                  <a:ea typeface="微软雅黑" panose="020B0503020204020204" charset="-122"/>
                  <a:cs typeface="Bahnschrift Light" panose="020B0502040204020203"/>
                  <a:sym typeface="+mn-ea"/>
                </a:rPr>
                <a:t>in a cool, dry and clean place out of direct sunlight. Avoid area where heat, moisture, light, oil, or their vapours or other degrading elements may be present.</a:t>
              </a:r>
              <a:endParaRPr sz="700">
                <a:latin typeface="微软雅黑" panose="020B0503020204020204" charset="-122"/>
                <a:ea typeface="微软雅黑" panose="020B0503020204020204" charset="-122"/>
                <a:cs typeface="Bahnschrift Light" panose="020B0502040204020203"/>
              </a:endParaRPr>
            </a:p>
          </p:txBody>
        </p:sp>
      </p:grpSp>
      <p:sp>
        <p:nvSpPr>
          <p:cNvPr id="22" name="object 22"/>
          <p:cNvSpPr/>
          <p:nvPr/>
        </p:nvSpPr>
        <p:spPr>
          <a:xfrm>
            <a:off x="5760720" y="3096895"/>
            <a:ext cx="1022985" cy="91440"/>
          </a:xfrm>
          <a:custGeom>
            <a:avLst/>
            <a:gdLst/>
            <a:ahLst/>
            <a:cxnLst/>
            <a:rect l="l" t="t" r="r" b="b"/>
            <a:pathLst>
              <a:path w="713105">
                <a:moveTo>
                  <a:pt x="0" y="0"/>
                </a:moveTo>
                <a:lnTo>
                  <a:pt x="712800" y="0"/>
                </a:lnTo>
              </a:path>
            </a:pathLst>
          </a:custGeom>
          <a:noFill/>
          <a:ln w="44450">
            <a:solidFill>
              <a:schemeClr val="tx1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4" name="图片 3" descr="G-3035B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3210" y="3966210"/>
            <a:ext cx="2511425" cy="3267710"/>
          </a:xfrm>
          <a:prstGeom prst="rect">
            <a:avLst/>
          </a:prstGeom>
        </p:spPr>
      </p:pic>
      <p:pic>
        <p:nvPicPr>
          <p:cNvPr id="6" name="图片 5" descr="G-30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315" y="4005580"/>
            <a:ext cx="2511425" cy="323723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31F2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1840</Words>
  <Application>WPS 演示</Application>
  <PresentationFormat>On-screen Show (4:3)</PresentationFormat>
  <Paragraphs>35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4" baseType="lpstr">
      <vt:lpstr>Arial</vt:lpstr>
      <vt:lpstr>宋体</vt:lpstr>
      <vt:lpstr>Wingdings</vt:lpstr>
      <vt:lpstr>Bahnschrift Light SemiCondensed</vt:lpstr>
      <vt:lpstr>Bahnschrift SemiBold</vt:lpstr>
      <vt:lpstr>微软雅黑</vt:lpstr>
      <vt:lpstr>Colfax Thin</vt:lpstr>
      <vt:lpstr>NumberOnly</vt:lpstr>
      <vt:lpstr>Wingdings</vt:lpstr>
      <vt:lpstr>Bahnschrift Light</vt:lpstr>
      <vt:lpstr>Calibri</vt:lpstr>
      <vt:lpstr>Arial Unicode MS</vt:lpstr>
      <vt:lpstr>Office Theme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M-8027	 S3 S R C</dc:title>
  <dc:creator/>
  <cp:lastModifiedBy>独属于你的梦</cp:lastModifiedBy>
  <cp:revision>91</cp:revision>
  <dcterms:created xsi:type="dcterms:W3CDTF">2021-11-05T03:46:00Z</dcterms:created>
  <dcterms:modified xsi:type="dcterms:W3CDTF">2022-04-04T08:22:41Z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2021-11-19T16:00:00Z</vt:filetime>
  </property>
  <property fmtid="{D5CDD505-2E9C-101B-9397-08002B2CF9AE}" pid="3" name="Creator">
    <vt:lpwstr>Adobe InDesign 16.0 (Windows)</vt:lpwstr>
  </property>
  <property fmtid="{D5CDD505-2E9C-101B-9397-08002B2CF9AE}" pid="4" name="LastSaved">
    <vt:filetime>2021-11-19T16:00:00Z</vt:filetime>
  </property>
  <property fmtid="{D5CDD505-2E9C-101B-9397-08002B2CF9AE}" pid="5" name="ICV">
    <vt:lpwstr>1261B2D83FEB4EAE8C9F9D7E46CFEBCE</vt:lpwstr>
  </property>
  <property fmtid="{D5CDD505-2E9C-101B-9397-08002B2CF9AE}" pid="6" name="KSOProductBuildVer">
    <vt:lpwstr>2052-11.1.0.11294</vt:lpwstr>
  </property>
</Properties>
</file>